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0A_8BDB4896.xml" ContentType="application/vnd.ms-powerpoint.comments+xml"/>
  <Override PartName="/ppt/comments/modernComment_10B_57BAF562.xml" ContentType="application/vnd.ms-powerpoint.comments+xml"/>
  <Override PartName="/ppt/comments/modernComment_10D_5956EC3E.xml" ContentType="application/vnd.ms-powerpoint.comments+xml"/>
  <Override PartName="/ppt/comments/modernComment_10E_6A563B94.xml" ContentType="application/vnd.ms-powerpoint.comments+xml"/>
  <Override PartName="/ppt/comments/modernComment_10F_FD8480F9.xml" ContentType="application/vnd.ms-powerpoint.comments+xml"/>
  <Override PartName="/ppt/comments/modernComment_110_35306686.xml" ContentType="application/vnd.ms-powerpoint.comments+xml"/>
  <Override PartName="/ppt/comments/modernComment_111_5E1C9D64.xml" ContentType="application/vnd.ms-powerpoint.comments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3" r:id="rId3"/>
    <p:sldId id="265" r:id="rId4"/>
    <p:sldId id="266" r:id="rId5"/>
    <p:sldId id="267" r:id="rId6"/>
    <p:sldId id="269" r:id="rId7"/>
    <p:sldId id="270" r:id="rId8"/>
    <p:sldId id="271" r:id="rId9"/>
    <p:sldId id="272" r:id="rId10"/>
    <p:sldId id="273" r:id="rId11"/>
    <p:sldId id="264" r:id="rId12"/>
    <p:sldId id="274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EE6F27-ADA0-4E67-158A-7A28B190DC37}" name="Mauro Masiero" initials="MM" userId="Mauro Masiero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65FF"/>
    <a:srgbClr val="E0DC48"/>
    <a:srgbClr val="B3AF3B"/>
    <a:srgbClr val="EAE249"/>
    <a:srgbClr val="71F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51"/>
    <p:restoredTop sz="89041" autoAdjust="0"/>
  </p:normalViewPr>
  <p:slideViewPr>
    <p:cSldViewPr snapToGrid="0" snapToObjects="1">
      <p:cViewPr varScale="1">
        <p:scale>
          <a:sx n="144" d="100"/>
          <a:sy n="144" d="100"/>
        </p:scale>
        <p:origin x="384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modernComment_10A_8BDB489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471631B-E36D-024E-A19B-EAB67B48D3D4}" authorId="{24EE6F27-ADA0-4E67-158A-7A28B190DC37}" created="2025-11-21T15:21:43.78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346403990" sldId="266"/>
      <ac:spMk id="2" creationId="{8BDC483E-BB59-A685-DA5C-4B5DD5F61CE1}"/>
      <ac:txMk cp="21" len="5">
        <ac:context len="27" hash="3150811108"/>
      </ac:txMk>
    </ac:txMkLst>
    <p188:pos x="7209381" y="488084"/>
    <p188:txBody>
      <a:bodyPr/>
      <a:lstStyle/>
      <a:p>
        <a:r>
          <a:rPr lang="it-IT"/>
          <a:t>adjust or remove as appropriate</a:t>
        </a:r>
      </a:p>
    </p188:txBody>
  </p188:cm>
</p188:cmLst>
</file>

<file path=ppt/comments/modernComment_10B_57BAF56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7BBFEE5-B4D4-FD4F-86EF-2EBBBC4E9B8E}" authorId="{24EE6F27-ADA0-4E67-158A-7A28B190DC37}" created="2025-11-21T15:21:43.78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471870306" sldId="267"/>
      <ac:spMk id="2" creationId="{04CC435C-D6B8-D037-3B81-DD4A2534BEEF}"/>
      <ac:txMk cp="21" len="5">
        <ac:context len="27" hash="3151997029"/>
      </ac:txMk>
    </ac:txMkLst>
    <p188:pos x="7209381" y="488084"/>
    <p188:txBody>
      <a:bodyPr/>
      <a:lstStyle/>
      <a:p>
        <a:r>
          <a:rPr lang="it-IT"/>
          <a:t>adjust or remove as appropriate</a:t>
        </a:r>
      </a:p>
    </p188:txBody>
  </p188:cm>
</p188:cmLst>
</file>

<file path=ppt/comments/modernComment_10D_5956EC3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20BCE99-FC3E-8446-BC38-F17585699580}" authorId="{24EE6F27-ADA0-4E67-158A-7A28B190DC37}" created="2025-11-21T15:21:43.78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498868798" sldId="269"/>
      <ac:spMk id="2" creationId="{267648D0-9E6F-8AB7-FA6F-84CEAAC05AE3}"/>
      <ac:txMk cp="8" len="5">
        <ac:context len="14" hash="3663089470"/>
      </ac:txMk>
    </ac:txMkLst>
    <p188:pos x="7209381" y="488084"/>
    <p188:txBody>
      <a:bodyPr/>
      <a:lstStyle/>
      <a:p>
        <a:r>
          <a:rPr lang="it-IT"/>
          <a:t>adjust or remove as appropriate</a:t>
        </a:r>
      </a:p>
    </p188:txBody>
  </p188:cm>
</p188:cmLst>
</file>

<file path=ppt/comments/modernComment_10E_6A563B9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992BF76-2426-4342-B212-D7E262C4E21B}" authorId="{24EE6F27-ADA0-4E67-158A-7A28B190DC37}" created="2025-11-21T15:21:43.78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84036244" sldId="270"/>
      <ac:spMk id="2" creationId="{5923F0D4-8C9F-5F93-5032-5DF00CA5AC9F}"/>
      <ac:txMk cp="8" len="5">
        <ac:context len="14" hash="3664275391"/>
      </ac:txMk>
    </ac:txMkLst>
    <p188:pos x="7209381" y="488084"/>
    <p188:txBody>
      <a:bodyPr/>
      <a:lstStyle/>
      <a:p>
        <a:r>
          <a:rPr lang="it-IT"/>
          <a:t>adjust or remove as appropriate</a:t>
        </a:r>
      </a:p>
    </p188:txBody>
  </p188:cm>
</p188:cmLst>
</file>

<file path=ppt/comments/modernComment_10F_FD8480F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1658A22-4B91-0045-81E3-42DB8C050EE6}" authorId="{24EE6F27-ADA0-4E67-158A-7A28B190DC37}" created="2025-11-21T15:21:43.78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253319417" sldId="271"/>
      <ac:spMk id="2" creationId="{B6D91233-1E14-BC60-B867-655510E3C463}"/>
      <ac:txMk cp="11" len="5">
        <ac:context len="17" hash="566042352"/>
      </ac:txMk>
    </ac:txMkLst>
    <p188:pos x="7209381" y="488084"/>
    <p188:txBody>
      <a:bodyPr/>
      <a:lstStyle/>
      <a:p>
        <a:r>
          <a:rPr lang="it-IT"/>
          <a:t>adjust or remove as appropriate</a:t>
        </a:r>
      </a:p>
    </p188:txBody>
  </p188:cm>
</p188:cmLst>
</file>

<file path=ppt/comments/modernComment_110_3530668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9E70609-A183-8C41-8162-743108C90CAB}" authorId="{24EE6F27-ADA0-4E67-158A-7A28B190DC37}" created="2025-11-21T15:21:43.78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92364422" sldId="272"/>
      <ac:spMk id="2" creationId="{62EF456C-C671-DB85-0044-095B1F6D3AD9}"/>
      <ac:txMk cp="11" len="5">
        <ac:context len="17" hash="567228273"/>
      </ac:txMk>
    </ac:txMkLst>
    <p188:pos x="7209381" y="488084"/>
    <p188:txBody>
      <a:bodyPr/>
      <a:lstStyle/>
      <a:p>
        <a:r>
          <a:rPr lang="it-IT"/>
          <a:t>adjust or remove as appropriate</a:t>
        </a:r>
      </a:p>
    </p188:txBody>
  </p188:cm>
</p188:cmLst>
</file>

<file path=ppt/comments/modernComment_111_5E1C9D6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10615BC-1E64-3F42-B1C7-89A0FF0D6014}" authorId="{24EE6F27-ADA0-4E67-158A-7A28B190DC37}" created="2025-11-21T15:21:43.78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578933604" sldId="273"/>
      <ac:spMk id="2" creationId="{F8144321-27B0-51E6-B36A-BD26EB8B1746}"/>
      <ac:txMk cp="0" len="1">
        <ac:context len="11" hash="2778721770"/>
      </ac:txMk>
    </ac:txMkLst>
    <p188:pos x="7209381" y="488084"/>
    <p188:txBody>
      <a:bodyPr/>
      <a:lstStyle/>
      <a:p>
        <a:r>
          <a:rPr lang="it-IT"/>
          <a:t>adjust or remove as appropriate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CC676FC-D7CA-034B-8FD3-E8050DCCE4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51A481A-D137-8D42-A81E-C172F145FF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75DD474-9D3C-3542-9457-46F63101B67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FB03282-0CBB-544D-B959-6F8849F81D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11DE7-34B7-2646-9CD1-F24576C512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857571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48418-D3C1-B540-836A-5EF1974D37B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2257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48418-D3C1-B540-836A-5EF1974D37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401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48418-D3C1-B540-836A-5EF1974D37B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77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subtitle</a:t>
            </a:r>
            <a:r>
              <a:rPr lang="it-IT" dirty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278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60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6B54A9-CC89-CA42-9AD5-D7E1CFA22D4E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773C305-B205-CB49-A0E3-10302E98F22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34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6B54A9-CC89-CA42-9AD5-D7E1CFA22D4E}" type="datetimeFigureOut">
              <a:rPr lang="en-US" smtClean="0"/>
              <a:t>7/14/26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773C305-B205-CB49-A0E3-10302E98F22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720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6B54A9-CC89-CA42-9AD5-D7E1CFA22D4E}" type="datetimeFigureOut">
              <a:rPr lang="en-US" smtClean="0"/>
              <a:t>7/14/26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773C305-B205-CB49-A0E3-10302E98F22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916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6B54A9-CC89-CA42-9AD5-D7E1CFA22D4E}" type="datetimeFigureOut">
              <a:rPr lang="en-US" smtClean="0"/>
              <a:t>7/14/26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773C305-B205-CB49-A0E3-10302E98F22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66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6B54A9-CC89-CA42-9AD5-D7E1CFA22D4E}" type="datetimeFigureOut">
              <a:rPr lang="en-US" smtClean="0"/>
              <a:t>7/14/26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773C305-B205-CB49-A0E3-10302E98F22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303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6B54A9-CC89-CA42-9AD5-D7E1CFA22D4E}" type="datetimeFigureOut">
              <a:rPr lang="en-US" smtClean="0"/>
              <a:t>7/14/26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773C305-B205-CB49-A0E3-10302E98F22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3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6B54A9-CC89-CA42-9AD5-D7E1CFA22D4E}" type="datetimeFigureOut">
              <a:rPr lang="en-US" smtClean="0"/>
              <a:t>7/14/26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773C305-B205-CB49-A0E3-10302E98F22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86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6B54A9-CC89-CA42-9AD5-D7E1CFA22D4E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773C305-B205-CB49-A0E3-10302E98F22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45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56B54A9-CC89-CA42-9AD5-D7E1CFA22D4E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773C305-B205-CB49-A0E3-10302E98F22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628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rot="16200000">
            <a:off x="-1405964" y="1405963"/>
            <a:ext cx="3248526" cy="436600"/>
          </a:xfrm>
          <a:prstGeom prst="rect">
            <a:avLst/>
          </a:prstGeom>
          <a:gradFill flip="none" rotWithShape="1">
            <a:gsLst>
              <a:gs pos="39000">
                <a:schemeClr val="accent2"/>
              </a:gs>
              <a:gs pos="100000">
                <a:srgbClr val="FFFFFF"/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1578" y="205979"/>
            <a:ext cx="808522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578" y="1200151"/>
            <a:ext cx="8085221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AC91BBA-E3BB-B8AC-5449-D6A72C2BA66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44024" y="4014620"/>
            <a:ext cx="1760212" cy="43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6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accent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3200" kern="1200">
          <a:solidFill>
            <a:srgbClr val="404040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800" kern="1200">
          <a:solidFill>
            <a:srgbClr val="404040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400" kern="1200">
          <a:solidFill>
            <a:srgbClr val="404040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000" kern="1200">
          <a:solidFill>
            <a:srgbClr val="404040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»"/>
        <a:defRPr sz="2000" kern="1200">
          <a:solidFill>
            <a:srgbClr val="404040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A_8BDB4896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B_57BAF56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D_5956EC3E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E_6A563B9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F_FD8480F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0_3530668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1_5E1C9D6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30598" y="0"/>
            <a:ext cx="627324" cy="5157906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080877" y="4560107"/>
            <a:ext cx="7063123" cy="436600"/>
          </a:xfrm>
          <a:prstGeom prst="rect">
            <a:avLst/>
          </a:prstGeom>
          <a:gradFill flip="none" rotWithShape="1">
            <a:gsLst>
              <a:gs pos="39000">
                <a:schemeClr val="accent2"/>
              </a:gs>
              <a:gs pos="100000">
                <a:srgbClr val="FFFFFF"/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3"/>
          <p:cNvSpPr>
            <a:spLocks noGrp="1"/>
          </p:cNvSpPr>
          <p:nvPr>
            <p:ph type="ctrTitle"/>
          </p:nvPr>
        </p:nvSpPr>
        <p:spPr>
          <a:xfrm>
            <a:off x="150421" y="1336554"/>
            <a:ext cx="8754532" cy="1246534"/>
          </a:xfrm>
        </p:spPr>
        <p:txBody>
          <a:bodyPr>
            <a:noAutofit/>
          </a:bodyPr>
          <a:lstStyle/>
          <a:p>
            <a:pPr algn="r"/>
            <a:r>
              <a:rPr lang="en-GB" sz="4000" dirty="0">
                <a:solidFill>
                  <a:srgbClr val="C00000"/>
                </a:solidFill>
                <a:highlight>
                  <a:srgbClr val="FFFF00"/>
                </a:highlight>
              </a:rPr>
              <a:t>Title</a:t>
            </a:r>
            <a:endParaRPr lang="en-GB" sz="4000" b="1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  <p:sp>
        <p:nvSpPr>
          <p:cNvPr id="19" name="Subtitle 4"/>
          <p:cNvSpPr>
            <a:spLocks noGrp="1"/>
          </p:cNvSpPr>
          <p:nvPr>
            <p:ph type="subTitle" idx="1"/>
          </p:nvPr>
        </p:nvSpPr>
        <p:spPr>
          <a:xfrm>
            <a:off x="4572000" y="3197886"/>
            <a:ext cx="4332953" cy="856665"/>
          </a:xfrm>
        </p:spPr>
        <p:txBody>
          <a:bodyPr>
            <a:noAutofit/>
          </a:bodyPr>
          <a:lstStyle/>
          <a:p>
            <a:pPr algn="r"/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</a:rPr>
              <a:t>Student’s name</a:t>
            </a:r>
          </a:p>
          <a:p>
            <a:pPr algn="r"/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</a:rPr>
              <a:t>number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99EF0CC-EF4C-1176-512A-A8B52C007C56}"/>
              </a:ext>
            </a:extLst>
          </p:cNvPr>
          <p:cNvSpPr txBox="1"/>
          <p:nvPr/>
        </p:nvSpPr>
        <p:spPr>
          <a:xfrm>
            <a:off x="782515" y="152372"/>
            <a:ext cx="81224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noProof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Padova</a:t>
            </a:r>
          </a:p>
          <a:p>
            <a:pPr algn="ctr"/>
            <a:r>
              <a:rPr lang="en-US" sz="2000" noProof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Land, Environment, Agriculture and Forestry</a:t>
            </a:r>
          </a:p>
          <a:p>
            <a:pPr algn="ctr"/>
            <a:r>
              <a:rPr lang="en-US" sz="2000" noProof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MSc Forest Sciences</a:t>
            </a: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B352CE31-BF69-8C34-9515-8479B6C96EE2}"/>
              </a:ext>
            </a:extLst>
          </p:cNvPr>
          <p:cNvSpPr txBox="1">
            <a:spLocks/>
          </p:cNvSpPr>
          <p:nvPr/>
        </p:nvSpPr>
        <p:spPr>
          <a:xfrm>
            <a:off x="239047" y="3197886"/>
            <a:ext cx="3998845" cy="856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Supervisor: Prof. Mauro Masiero</a:t>
            </a:r>
          </a:p>
          <a:p>
            <a:pPr algn="l"/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Co-supervisor: </a:t>
            </a:r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</a:rPr>
              <a:t>XXXXXXX (if any)</a:t>
            </a:r>
          </a:p>
        </p:txBody>
      </p:sp>
      <p:sp>
        <p:nvSpPr>
          <p:cNvPr id="4" name="Subtitle 4">
            <a:extLst>
              <a:ext uri="{FF2B5EF4-FFF2-40B4-BE49-F238E27FC236}">
                <a16:creationId xmlns:a16="http://schemas.microsoft.com/office/drawing/2014/main" id="{39A72EDC-DF99-C245-112F-45BB151A361F}"/>
              </a:ext>
            </a:extLst>
          </p:cNvPr>
          <p:cNvSpPr txBox="1">
            <a:spLocks/>
          </p:cNvSpPr>
          <p:nvPr/>
        </p:nvSpPr>
        <p:spPr>
          <a:xfrm>
            <a:off x="2914839" y="4223070"/>
            <a:ext cx="3998845" cy="416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i="1" dirty="0">
                <a:solidFill>
                  <a:srgbClr val="C00000"/>
                </a:solidFill>
              </a:rPr>
              <a:t>Academic Year: </a:t>
            </a:r>
            <a:r>
              <a:rPr lang="en-US" sz="1800" i="1" dirty="0">
                <a:solidFill>
                  <a:srgbClr val="C00000"/>
                </a:solidFill>
                <a:highlight>
                  <a:srgbClr val="FFFF00"/>
                </a:highlight>
              </a:rPr>
              <a:t>202x-2x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81E087A-91DC-359E-9237-3B21953D8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8" y="4546528"/>
            <a:ext cx="1933777" cy="48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84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Background and introduction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578" y="1104361"/>
            <a:ext cx="8352735" cy="37909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it-IT" sz="2700" dirty="0"/>
              <a:t>Text </a:t>
            </a:r>
          </a:p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  <a:endParaRPr lang="en-GB" sz="2700" dirty="0"/>
          </a:p>
          <a:p>
            <a:pPr>
              <a:spcBef>
                <a:spcPts val="1200"/>
              </a:spcBef>
            </a:pP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53376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9D5C2-B1D7-6CAB-FC9F-D9B524684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0BFB4-7388-FB53-BF16-A5BA3A1A6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Research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A0556-4E95-09AD-BB8F-68B53B091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78" y="1104361"/>
            <a:ext cx="8352735" cy="37909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</a:p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  <a:endParaRPr lang="en-GB" sz="2700" dirty="0"/>
          </a:p>
          <a:p>
            <a:pPr>
              <a:spcBef>
                <a:spcPts val="1200"/>
              </a:spcBef>
            </a:pP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91645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213D6-FEB7-5AD4-FD30-5355DB7C2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C483E-BB59-A685-DA5C-4B5DD5F61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Research methodology (1/n)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24C8E-D5DF-636B-FA4C-1EED76041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78" y="1104361"/>
            <a:ext cx="8352735" cy="37909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</a:p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  <a:endParaRPr lang="en-GB" sz="2700" dirty="0"/>
          </a:p>
          <a:p>
            <a:pPr>
              <a:spcBef>
                <a:spcPts val="1200"/>
              </a:spcBef>
            </a:pP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234640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8F157-D198-A414-3C5B-8B21EC832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C435C-D6B8-D037-3B81-DD4A2534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Research methodology (2/n)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23E8F-C645-EAF7-1967-E8E670C1B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78" y="1104361"/>
            <a:ext cx="8352735" cy="37909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</a:p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  <a:endParaRPr lang="en-GB" sz="2700" dirty="0"/>
          </a:p>
          <a:p>
            <a:pPr>
              <a:spcBef>
                <a:spcPts val="1200"/>
              </a:spcBef>
            </a:pP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47187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8E8CD-4CEA-A405-A78C-3AFDC9C49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648D0-9E6F-8AB7-FA6F-84CEAAC05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Results (1/n)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DDC04-EB56-ECA1-F43A-F353AF980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78" y="1104361"/>
            <a:ext cx="8352735" cy="37909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</a:p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  <a:endParaRPr lang="en-GB" sz="2700" dirty="0"/>
          </a:p>
          <a:p>
            <a:pPr>
              <a:spcBef>
                <a:spcPts val="1200"/>
              </a:spcBef>
            </a:pP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49886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E4FAC-8FAE-BFE4-5DB6-F136F26E4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3F0D4-8C9F-5F93-5032-5DF00CA5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Results (2/n)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C1357-6065-6645-1A50-41E0E7B9F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78" y="1104361"/>
            <a:ext cx="8352735" cy="37909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</a:p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  <a:endParaRPr lang="en-GB" sz="2700" dirty="0"/>
          </a:p>
          <a:p>
            <a:pPr>
              <a:spcBef>
                <a:spcPts val="1200"/>
              </a:spcBef>
            </a:pP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78403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C5596-AC69-9759-8B8B-B65DD59CC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91233-1E14-BC60-B867-655510E3C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Discussion (1/n)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8F21B-AF50-3547-667D-C10CB7028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78" y="1104361"/>
            <a:ext cx="8352735" cy="37909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</a:p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  <a:endParaRPr lang="en-GB" sz="2700" dirty="0"/>
          </a:p>
          <a:p>
            <a:pPr>
              <a:spcBef>
                <a:spcPts val="1200"/>
              </a:spcBef>
            </a:pP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425331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E8E80-60A6-8FD3-264B-B298FE803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F456C-C671-DB85-0044-095B1F6D3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Discussion (2/n)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14FC8-F24D-D025-5313-C83975AA0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78" y="1104361"/>
            <a:ext cx="8352735" cy="37909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</a:p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  <a:endParaRPr lang="en-GB" sz="2700" dirty="0"/>
          </a:p>
          <a:p>
            <a:pPr>
              <a:spcBef>
                <a:spcPts val="1200"/>
              </a:spcBef>
            </a:pP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89236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885B2-F0A0-DA47-F4E3-B581C9E49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44321-27B0-51E6-B36A-BD26EB8B1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575A8-8D30-6655-D24D-6A0EA0204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78" y="1104361"/>
            <a:ext cx="8352735" cy="37909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</a:p>
          <a:p>
            <a:pPr>
              <a:spcBef>
                <a:spcPts val="1200"/>
              </a:spcBef>
            </a:pPr>
            <a:r>
              <a:rPr lang="it-IT" sz="2700" dirty="0"/>
              <a:t>Text</a:t>
            </a:r>
            <a:endParaRPr lang="en-GB" sz="2700" dirty="0"/>
          </a:p>
          <a:p>
            <a:pPr>
              <a:spcBef>
                <a:spcPts val="1200"/>
              </a:spcBef>
            </a:pP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57893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0C4CF50-ED56-C638-76A8-720CCF0F2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A73C7-8618-7559-8AA4-8670325A3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Heading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E1036-A543-76E2-086D-D48B53EA1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78" y="1104360"/>
            <a:ext cx="8352735" cy="3947033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1200"/>
              </a:spcBef>
            </a:pPr>
            <a:r>
              <a:rPr lang="en-US" sz="2700" noProof="0" dirty="0"/>
              <a:t>Use standard font types (Arial) to avoid issues with formatting when opening the ppt in a different computer</a:t>
            </a:r>
          </a:p>
          <a:p>
            <a:pPr>
              <a:spcBef>
                <a:spcPts val="1200"/>
              </a:spcBef>
            </a:pPr>
            <a:r>
              <a:rPr lang="en-US" sz="2700" noProof="0" dirty="0"/>
              <a:t>To the extent possible, font size for the main text should not be less than 24pt </a:t>
            </a:r>
          </a:p>
          <a:p>
            <a:pPr>
              <a:spcBef>
                <a:spcPts val="1200"/>
              </a:spcBef>
            </a:pPr>
            <a:r>
              <a:rPr lang="en-US" sz="2700" noProof="0" dirty="0"/>
              <a:t>Avoid too much text on slides, use short and simple sentences instead </a:t>
            </a:r>
            <a:r>
              <a:rPr lang="en-US" sz="2700" noProof="0" dirty="0">
                <a:sym typeface="Wingdings" pitchFamily="2" charset="2"/>
              </a:rPr>
              <a:t> deliver key messages/concepts</a:t>
            </a:r>
            <a:endParaRPr lang="en-US" sz="2700" noProof="0" dirty="0"/>
          </a:p>
          <a:p>
            <a:pPr>
              <a:spcBef>
                <a:spcPts val="1200"/>
              </a:spcBef>
            </a:pPr>
            <a:r>
              <a:rPr lang="en-US" sz="2700" noProof="0" dirty="0"/>
              <a:t>Highlight/emphasize keywords via </a:t>
            </a:r>
            <a:r>
              <a:rPr lang="en-US" sz="2700" b="1" noProof="0" dirty="0">
                <a:solidFill>
                  <a:srgbClr val="C00000"/>
                </a:solidFill>
              </a:rPr>
              <a:t>bold and colored text</a:t>
            </a:r>
          </a:p>
          <a:p>
            <a:pPr>
              <a:spcBef>
                <a:spcPts val="1200"/>
              </a:spcBef>
            </a:pPr>
            <a:r>
              <a:rPr lang="en-US" sz="2700" dirty="0"/>
              <a:t>Emphasize and help visualizing by using animations (do not overuse them or do not use hyper-emphatic animations)</a:t>
            </a:r>
          </a:p>
        </p:txBody>
      </p:sp>
    </p:spTree>
    <p:extLst>
      <p:ext uri="{BB962C8B-B14F-4D97-AF65-F5344CB8AC3E}">
        <p14:creationId xmlns:p14="http://schemas.microsoft.com/office/powerpoint/2010/main" val="123690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CF87CB7-0BF7-3CF4-A0BB-CE7258D1B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3339B-D784-3849-38F2-9DCAE5F1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highlight>
                  <a:srgbClr val="FFFF00"/>
                </a:highlight>
              </a:rPr>
              <a:t>(An example)</a:t>
            </a:r>
            <a:r>
              <a:rPr lang="en-US" dirty="0">
                <a:solidFill>
                  <a:srgbClr val="C00000"/>
                </a:solidFill>
              </a:rPr>
              <a:t> Background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F44D2-B05A-B7D8-D445-C1217E168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336" y="1322773"/>
            <a:ext cx="4385569" cy="234370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500" b="1" noProof="0" dirty="0">
                <a:solidFill>
                  <a:srgbClr val="C00000"/>
                </a:solidFill>
              </a:rPr>
              <a:t>Nature restoration </a:t>
            </a:r>
            <a:r>
              <a:rPr lang="en-US" sz="2500" noProof="0" dirty="0"/>
              <a:t>as an emerging topic (policy arena, research)</a:t>
            </a:r>
          </a:p>
          <a:p>
            <a:pPr>
              <a:spcBef>
                <a:spcPts val="1200"/>
              </a:spcBef>
            </a:pPr>
            <a:r>
              <a:rPr lang="en-US" sz="2500" dirty="0"/>
              <a:t>Policy </a:t>
            </a:r>
            <a:r>
              <a:rPr lang="en-US" sz="2500" b="1" dirty="0">
                <a:solidFill>
                  <a:srgbClr val="C00000"/>
                </a:solidFill>
              </a:rPr>
              <a:t>targets</a:t>
            </a:r>
            <a:r>
              <a:rPr lang="en-US" sz="2500" dirty="0"/>
              <a:t> and </a:t>
            </a:r>
            <a:r>
              <a:rPr lang="en-US" sz="2500" b="1" dirty="0">
                <a:solidFill>
                  <a:srgbClr val="C00000"/>
                </a:solidFill>
              </a:rPr>
              <a:t>commitments </a:t>
            </a:r>
            <a:endParaRPr lang="en-US" sz="2500" dirty="0">
              <a:solidFill>
                <a:srgbClr val="C0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FAE5C8-910B-87AF-BA52-11D54BBEF585}"/>
              </a:ext>
            </a:extLst>
          </p:cNvPr>
          <p:cNvSpPr txBox="1">
            <a:spLocks/>
          </p:cNvSpPr>
          <p:nvPr/>
        </p:nvSpPr>
        <p:spPr>
          <a:xfrm>
            <a:off x="661386" y="3666478"/>
            <a:ext cx="4465468" cy="1296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3200" kern="1200">
                <a:solidFill>
                  <a:srgbClr val="40404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–"/>
              <a:defRPr sz="2800" kern="1200">
                <a:solidFill>
                  <a:srgbClr val="404040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400" kern="1200">
                <a:solidFill>
                  <a:srgbClr val="404040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–"/>
              <a:defRPr sz="2000" kern="1200">
                <a:solidFill>
                  <a:srgbClr val="404040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»"/>
              <a:defRPr sz="2000" kern="1200">
                <a:solidFill>
                  <a:srgbClr val="404040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2500" dirty="0"/>
              <a:t>Different approaches considered: </a:t>
            </a:r>
            <a:r>
              <a:rPr lang="en-US" sz="2500" b="1" dirty="0">
                <a:solidFill>
                  <a:srgbClr val="C00000"/>
                </a:solidFill>
              </a:rPr>
              <a:t>active</a:t>
            </a:r>
            <a:r>
              <a:rPr lang="en-US" sz="2500" dirty="0"/>
              <a:t> and </a:t>
            </a:r>
            <a:r>
              <a:rPr lang="en-US" sz="2500" b="1" dirty="0">
                <a:solidFill>
                  <a:srgbClr val="C00000"/>
                </a:solidFill>
              </a:rPr>
              <a:t>passive</a:t>
            </a:r>
            <a:r>
              <a:rPr lang="en-US" sz="2500" dirty="0"/>
              <a:t> restoration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1DACDF7-FFF8-24F1-DCB6-9DBC4022F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125" y="1355118"/>
            <a:ext cx="3536574" cy="760198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FF65663-F344-C1C7-7D83-884A152812A5}"/>
              </a:ext>
            </a:extLst>
          </p:cNvPr>
          <p:cNvSpPr txBox="1"/>
          <p:nvPr/>
        </p:nvSpPr>
        <p:spPr>
          <a:xfrm>
            <a:off x="5561125" y="2115316"/>
            <a:ext cx="3536575" cy="118494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21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2</a:t>
            </a:r>
          </a:p>
          <a:p>
            <a:r>
              <a:rPr lang="en-US" sz="20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Restore </a:t>
            </a:r>
            <a:r>
              <a:rPr lang="en-US" sz="25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r>
              <a:rPr lang="en-US" sz="20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all degraded ecosystems </a:t>
            </a:r>
            <a:r>
              <a:rPr lang="en-US" sz="25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2030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99526EB-4269-95CB-4BAE-6C9CEA99A270}"/>
              </a:ext>
            </a:extLst>
          </p:cNvPr>
          <p:cNvSpPr txBox="1"/>
          <p:nvPr/>
        </p:nvSpPr>
        <p:spPr>
          <a:xfrm>
            <a:off x="5561124" y="4164629"/>
            <a:ext cx="3536575" cy="86177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20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Restore </a:t>
            </a:r>
            <a:r>
              <a:rPr lang="en-US" sz="25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  <a:r>
              <a:rPr lang="en-US" sz="20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habitats in poor condition </a:t>
            </a:r>
            <a:r>
              <a:rPr lang="en-US" sz="25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2050</a:t>
            </a:r>
          </a:p>
        </p:txBody>
      </p:sp>
      <p:pic>
        <p:nvPicPr>
          <p:cNvPr id="12" name="Immagine 11" descr="File:Flag of Europe.svg - Wikipedia">
            <a:extLst>
              <a:ext uri="{FF2B5EF4-FFF2-40B4-BE49-F238E27FC236}">
                <a16:creationId xmlns:a16="http://schemas.microsoft.com/office/drawing/2014/main" id="{5FECE6AD-E028-006D-AD68-1F0DDFD08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1124" y="3537434"/>
            <a:ext cx="862825" cy="575217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5ACC610-B4A6-D8EA-2228-7E10259F9028}"/>
              </a:ext>
            </a:extLst>
          </p:cNvPr>
          <p:cNvSpPr txBox="1"/>
          <p:nvPr/>
        </p:nvSpPr>
        <p:spPr>
          <a:xfrm>
            <a:off x="6447099" y="3502709"/>
            <a:ext cx="2673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>
                <a:latin typeface="Arial" panose="020B0604020202020204" pitchFamily="34" charset="0"/>
                <a:cs typeface="Arial" panose="020B0604020202020204" pitchFamily="34" charset="0"/>
              </a:rPr>
              <a:t>European Union’s Nature Restoration Law</a:t>
            </a:r>
          </a:p>
        </p:txBody>
      </p:sp>
    </p:spTree>
    <p:extLst>
      <p:ext uri="{BB962C8B-B14F-4D97-AF65-F5344CB8AC3E}">
        <p14:creationId xmlns:p14="http://schemas.microsoft.com/office/powerpoint/2010/main" val="328929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10" grpId="0" animBg="1"/>
      <p:bldP spid="11" grpId="0" animBg="1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3424</TotalTime>
  <Words>243</Words>
  <Application>Microsoft Macintosh PowerPoint</Application>
  <PresentationFormat>Presentazione su schermo (16:9)</PresentationFormat>
  <Paragraphs>52</Paragraphs>
  <Slides>12</Slides>
  <Notes>2</Notes>
  <HiddenSlides>2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Office Theme</vt:lpstr>
      <vt:lpstr>Title</vt:lpstr>
      <vt:lpstr>Background and introduction </vt:lpstr>
      <vt:lpstr>Research objectives</vt:lpstr>
      <vt:lpstr>Research methodology (1/n)</vt:lpstr>
      <vt:lpstr>Research methodology (2/n)</vt:lpstr>
      <vt:lpstr>Results (1/n)</vt:lpstr>
      <vt:lpstr>Results (2/n)</vt:lpstr>
      <vt:lpstr>Discussion (1/n)</vt:lpstr>
      <vt:lpstr>Discussion (2/n)</vt:lpstr>
      <vt:lpstr>Conclusion</vt:lpstr>
      <vt:lpstr>Heading</vt:lpstr>
      <vt:lpstr>(An example) Background (1/2)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Mauro Masiero</dc:creator>
  <cp:lastModifiedBy>Mauro Masiero</cp:lastModifiedBy>
  <cp:revision>179</cp:revision>
  <cp:lastPrinted>2019-11-18T14:00:04Z</cp:lastPrinted>
  <dcterms:created xsi:type="dcterms:W3CDTF">2019-09-25T11:39:55Z</dcterms:created>
  <dcterms:modified xsi:type="dcterms:W3CDTF">2026-07-14T09:00:45Z</dcterms:modified>
</cp:coreProperties>
</file>